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12192000"/>
  <p:notesSz cx="6858000" cy="9144000"/>
  <p:embeddedFontLst>
    <p:embeddedFont>
      <p:font typeface="Ruge Boogie"/>
      <p:regular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Noto Sans Symbols"/>
      <p:regular r:id="rId47"/>
      <p:bold r:id="rId48"/>
    </p:embeddedFont>
    <p:embeddedFont>
      <p:font typeface="Bell M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jSkyUg3GfN0eZ3Mj94Rono3gAE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ACADA3-47CA-41CB-95DA-D376127524FE}">
  <a:tblStyle styleId="{F5ACADA3-47CA-41CB-95DA-D376127524F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ugeBoogie-regular.fntdata"/><Relationship Id="rId41" Type="http://schemas.openxmlformats.org/officeDocument/2006/relationships/slide" Target="slides/slide35.xml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otoSansSymbols-bold.fntdata"/><Relationship Id="rId47" Type="http://schemas.openxmlformats.org/officeDocument/2006/relationships/font" Target="fonts/NotoSansSymbols-regular.fntdata"/><Relationship Id="rId49" Type="http://schemas.openxmlformats.org/officeDocument/2006/relationships/font" Target="fonts/BellM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ellMT-italic.fntdata"/><Relationship Id="rId50" Type="http://schemas.openxmlformats.org/officeDocument/2006/relationships/font" Target="fonts/BellMT-bold.fntdata"/><Relationship Id="rId53" Type="http://customschemas.google.com/relationships/presentationmetadata" Target="metadata"/><Relationship Id="rId52" Type="http://schemas.openxmlformats.org/officeDocument/2006/relationships/font" Target="fonts/BellM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dc127b4a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dc127b4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2dc127b4a8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dc127b4a8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dc127b4a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2dc127b4a8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 TypeTemperature (°C)Data10, 20, 30, 40</a:t>
            </a:r>
            <a:endParaRPr/>
          </a:p>
        </p:txBody>
      </p:sp>
      <p:sp>
        <p:nvSpPr>
          <p:cNvPr id="155" name="Google Shape;155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5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  <a:defRPr b="0" sz="36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3947319" y="-1508918"/>
            <a:ext cx="42973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5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5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5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36"/>
          <p:cNvSpPr txBox="1"/>
          <p:nvPr>
            <p:ph idx="10" type="dt"/>
          </p:nvPr>
        </p:nvSpPr>
        <p:spPr>
          <a:xfrm>
            <a:off x="609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1" type="ftr"/>
          </p:nvPr>
        </p:nvSpPr>
        <p:spPr>
          <a:xfrm>
            <a:off x="4165600" y="6492876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737600" y="647700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7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/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38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/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9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39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9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39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0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" name="Google Shape;55;p40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2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42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42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2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3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3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43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/>
          <p:nvPr/>
        </p:nvSpPr>
        <p:spPr>
          <a:xfrm>
            <a:off x="14400" y="182564"/>
            <a:ext cx="12158400" cy="35083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4"/>
          <p:cNvSpPr txBox="1"/>
          <p:nvPr>
            <p:ph type="title"/>
          </p:nvPr>
        </p:nvSpPr>
        <p:spPr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34"/>
          <p:cNvSpPr txBox="1"/>
          <p:nvPr>
            <p:ph idx="1" type="body"/>
          </p:nvPr>
        </p:nvSpPr>
        <p:spPr>
          <a:xfrm>
            <a:off x="609600" y="1828801"/>
            <a:ext cx="10972800" cy="4297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4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s://en.wikipedia.org/wiki/Data_scienc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5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41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4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91" name="Google Shape;91;p1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Muhammad Zulqarnain</a:t>
            </a:r>
            <a:endParaRPr/>
          </a:p>
        </p:txBody>
      </p:sp>
      <p:sp>
        <p:nvSpPr>
          <p:cNvPr id="92" name="Google Shape;92;p1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4571617" y="6135522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Presented by Muhammad Zulqarnain</a:t>
            </a:r>
            <a:endParaRPr b="0" i="0" sz="12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4083192" y="378197"/>
            <a:ext cx="4092600" cy="838200"/>
          </a:xfrm>
          <a:prstGeom prst="roundRect">
            <a:avLst>
              <a:gd fmla="val 16667" name="adj"/>
            </a:avLst>
          </a:prstGeom>
          <a:solidFill>
            <a:srgbClr val="009ED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3378596" dist="4579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CS4048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519437" y="1015432"/>
            <a:ext cx="7202055" cy="2928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Fast NUCES Peshawar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1600" u="none" cap="none" strike="noStrike">
                <a:solidFill>
                  <a:schemeClr val="dk2"/>
                </a:solidFill>
                <a:latin typeface="Bell MT"/>
                <a:ea typeface="Bell MT"/>
                <a:cs typeface="Bell MT"/>
                <a:sym typeface="Bell MT"/>
              </a:rPr>
              <a:t>FAST: Where Talent Meets Technology &amp; Knowledge Creates Opportunity</a:t>
            </a:r>
            <a:r>
              <a:rPr b="0" i="1" lang="en-US" sz="1600" u="none" cap="none" strike="noStrike">
                <a:solidFill>
                  <a:schemeClr val="dk2"/>
                </a:solidFill>
                <a:latin typeface="Ruge Boogie"/>
                <a:ea typeface="Ruge Boogie"/>
                <a:cs typeface="Ruge Boogie"/>
                <a:sym typeface="Ruge Boogie"/>
              </a:rPr>
              <a:t>.</a:t>
            </a:r>
            <a:endParaRPr b="0" i="1" sz="1600" u="none" cap="none" strike="noStrike">
              <a:solidFill>
                <a:schemeClr val="dk2"/>
              </a:solidFill>
              <a:latin typeface="Ruge Boogie"/>
              <a:ea typeface="Ruge Boogie"/>
              <a:cs typeface="Ruge Boogie"/>
              <a:sym typeface="Ruge Boogi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8000617" y="6135522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192" y="265278"/>
            <a:ext cx="1394625" cy="13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417" y="3886200"/>
            <a:ext cx="9144000" cy="263032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2463" y="1933292"/>
            <a:ext cx="5630273" cy="4058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180" name="Google Shape;180;p8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Muhammad Zulqarnain</a:t>
            </a:r>
            <a:endParaRPr/>
          </a:p>
        </p:txBody>
      </p:sp>
      <p:sp>
        <p:nvSpPr>
          <p:cNvPr id="181" name="Google Shape;181;p8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639264" y="1933292"/>
            <a:ext cx="507573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are generating valuable data during all such activities producing valuable information. Not only for yourself but also for the businesses around the WORLD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iro.medium.com/max/1200/1*mgXvzNcwfpnBawI6XTkVRg.png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096" y="1516194"/>
            <a:ext cx="4530571" cy="410660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Data Science Overview</a:t>
            </a:r>
            <a:endParaRPr/>
          </a:p>
        </p:txBody>
      </p:sp>
      <p:sp>
        <p:nvSpPr>
          <p:cNvPr id="189" name="Google Shape;189;p9"/>
          <p:cNvSpPr txBox="1"/>
          <p:nvPr>
            <p:ph idx="1" type="body"/>
          </p:nvPr>
        </p:nvSpPr>
        <p:spPr>
          <a:xfrm>
            <a:off x="1245725" y="1845175"/>
            <a:ext cx="5917075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science is a multi-disciplinary field that uses scientific methods, processes, algorithms, and systems to extract knowledge and insights from structured and unstructured data [1].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Employs techniques and theories drawn from many fields within the context of mathematics, statistics, computer science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71024" y="5925066"/>
            <a:ext cx="8371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 https://en.wikipedia.org/wiki/Data_science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192" name="Google Shape;192;p9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193" name="Google Shape;193;p9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science" id="198" name="Google Shape;198;p10"/>
          <p:cNvPicPr preferRelativeResize="0"/>
          <p:nvPr/>
        </p:nvPicPr>
        <p:blipFill rotWithShape="1">
          <a:blip r:embed="rId3">
            <a:alphaModFix/>
          </a:blip>
          <a:srcRect b="0" l="18277" r="20704" t="0"/>
          <a:stretch/>
        </p:blipFill>
        <p:spPr>
          <a:xfrm>
            <a:off x="4988900" y="1574307"/>
            <a:ext cx="7102488" cy="464376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 txBox="1"/>
          <p:nvPr>
            <p:ph type="title"/>
          </p:nvPr>
        </p:nvSpPr>
        <p:spPr>
          <a:xfrm>
            <a:off x="1097280" y="286603"/>
            <a:ext cx="10058400" cy="1440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is Data Science</a:t>
            </a:r>
            <a:endParaRPr/>
          </a:p>
        </p:txBody>
      </p:sp>
      <p:sp>
        <p:nvSpPr>
          <p:cNvPr id="200" name="Google Shape;200;p10"/>
          <p:cNvSpPr txBox="1"/>
          <p:nvPr>
            <p:ph idx="1" type="body"/>
          </p:nvPr>
        </p:nvSpPr>
        <p:spPr>
          <a:xfrm>
            <a:off x="1720994" y="2007377"/>
            <a:ext cx="3506788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Use machine learning and statistical models to analyze the data.</a:t>
            </a:r>
            <a:endParaRPr sz="2000"/>
          </a:p>
        </p:txBody>
      </p:sp>
      <p:sp>
        <p:nvSpPr>
          <p:cNvPr id="201" name="Google Shape;201;p10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202" name="Google Shape;202;p10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203" name="Google Shape;203;p10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209" name="Google Shape;209;p11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210" name="Google Shape;210;p11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11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is data Science </a:t>
            </a:r>
            <a:endParaRPr/>
          </a:p>
        </p:txBody>
      </p:sp>
      <p:pic>
        <p:nvPicPr>
          <p:cNvPr descr="Data Science Course: Your Path to Analytical Excellence" id="212" name="Google Shape;21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1654585"/>
            <a:ext cx="5344160" cy="300609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 txBox="1"/>
          <p:nvPr/>
        </p:nvSpPr>
        <p:spPr>
          <a:xfrm>
            <a:off x="381000" y="1684603"/>
            <a:ext cx="4850275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process of extracting knowledgeable insights from data using scientific methods and tools </a:t>
            </a:r>
            <a:endParaRPr/>
          </a:p>
        </p:txBody>
      </p:sp>
      <p:sp>
        <p:nvSpPr>
          <p:cNvPr id="214" name="Google Shape;214;p11"/>
          <p:cNvSpPr txBox="1"/>
          <p:nvPr/>
        </p:nvSpPr>
        <p:spPr>
          <a:xfrm>
            <a:off x="6084455" y="4674530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https://jamiahamdardonline.in/blog/what-is-the-use-of-data-science.html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four major components of data science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Data Strategy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Data Engineering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Data Modeling and Analysis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Data visualization and operationalization</a:t>
            </a:r>
            <a:endParaRPr/>
          </a:p>
        </p:txBody>
      </p:sp>
      <p:sp>
        <p:nvSpPr>
          <p:cNvPr id="220" name="Google Shape;220;p12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221" name="Google Shape;221;p12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Muhammad Zulqarnain</a:t>
            </a:r>
            <a:endParaRPr/>
          </a:p>
        </p:txBody>
      </p:sp>
      <p:sp>
        <p:nvSpPr>
          <p:cNvPr id="222" name="Google Shape;222;p12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12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Components of Data Science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Data Science Careers</a:t>
            </a:r>
            <a:endParaRPr/>
          </a:p>
        </p:txBody>
      </p:sp>
      <p:sp>
        <p:nvSpPr>
          <p:cNvPr id="229" name="Google Shape;229;p13"/>
          <p:cNvSpPr txBox="1"/>
          <p:nvPr>
            <p:ph idx="1" type="body"/>
          </p:nvPr>
        </p:nvSpPr>
        <p:spPr>
          <a:xfrm>
            <a:off x="381000" y="1447801"/>
            <a:ext cx="5181600" cy="422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1)Data Scientist</a:t>
            </a:r>
            <a:endParaRPr/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Focus</a:t>
            </a:r>
            <a:r>
              <a:rPr lang="en-US" sz="4000">
                <a:solidFill>
                  <a:schemeClr val="dk2"/>
                </a:solidFill>
              </a:rPr>
              <a:t>: </a:t>
            </a:r>
            <a:r>
              <a:rPr b="1" lang="en-US" sz="4000"/>
              <a:t>Predictive modeling &amp; extracting insights</a:t>
            </a:r>
            <a:r>
              <a:rPr lang="en-US" sz="4000"/>
              <a:t>.</a:t>
            </a:r>
            <a:endParaRPr/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Skills</a:t>
            </a:r>
            <a:r>
              <a:rPr lang="en-US" sz="4000">
                <a:solidFill>
                  <a:schemeClr val="dk2"/>
                </a:solidFill>
              </a:rPr>
              <a:t>: </a:t>
            </a:r>
            <a:r>
              <a:rPr b="1" lang="en-US" sz="4000"/>
              <a:t>Python, R, Machine Learning, Statistics, Data Visualization.</a:t>
            </a:r>
            <a:endParaRPr/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Tools</a:t>
            </a:r>
            <a:r>
              <a:rPr b="1" lang="en-US" sz="4000"/>
              <a:t>: TensorFlow, Scikit-learn, Jupyter Notebooks.</a:t>
            </a:r>
            <a:endParaRPr/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Responsibilities</a:t>
            </a:r>
            <a:r>
              <a:rPr lang="en-US" sz="4000"/>
              <a:t>:</a:t>
            </a:r>
            <a:endParaRPr/>
          </a:p>
          <a:p>
            <a:pPr indent="0" lvl="1" marL="45720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4000"/>
              <a:t>Develop ML models.</a:t>
            </a:r>
            <a:endParaRPr/>
          </a:p>
          <a:p>
            <a:pPr indent="0" lvl="1" marL="45720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4000"/>
              <a:t>Perform advanced analytics.</a:t>
            </a:r>
            <a:endParaRPr/>
          </a:p>
          <a:p>
            <a:pPr indent="0" lvl="1" marL="45720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4000"/>
              <a:t>Present findings to stakeholders.</a:t>
            </a:r>
            <a:endParaRPr b="1" sz="4000">
              <a:solidFill>
                <a:srgbClr val="366092"/>
              </a:solidFill>
            </a:endParaRPr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2)Data Engineer</a:t>
            </a:r>
            <a:endParaRPr/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Focus: </a:t>
            </a:r>
            <a:r>
              <a:rPr b="1" lang="en-US" sz="4000"/>
              <a:t>Building &amp; maintaining data infrastructure.</a:t>
            </a:r>
            <a:endParaRPr/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Skills: </a:t>
            </a:r>
            <a:r>
              <a:rPr b="1" lang="en-US" sz="4000"/>
              <a:t>Python, SQL, Big Data Tools (Hadoop, Spark).</a:t>
            </a:r>
            <a:endParaRPr/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Tools: </a:t>
            </a:r>
            <a:r>
              <a:rPr b="1" lang="en-US" sz="4000"/>
              <a:t>Apache Airflow, Databricks, Kafka.</a:t>
            </a:r>
            <a:endParaRPr/>
          </a:p>
          <a:p>
            <a:pPr indent="0" lvl="0" marL="0" rtl="0" algn="l">
              <a:spcBef>
                <a:spcPts val="2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-US" sz="4000">
                <a:solidFill>
                  <a:schemeClr val="dk2"/>
                </a:solidFill>
              </a:rPr>
              <a:t>Responsibilities:</a:t>
            </a:r>
            <a:endParaRPr/>
          </a:p>
          <a:p>
            <a:pPr indent="0" lvl="1" marL="45720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4000"/>
              <a:t>Design &amp; optimize pipelines.</a:t>
            </a:r>
            <a:endParaRPr/>
          </a:p>
          <a:p>
            <a:pPr indent="0" lvl="1" marL="45720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4000"/>
              <a:t>Ensure data quality &amp; availability.</a:t>
            </a:r>
            <a:endParaRPr/>
          </a:p>
          <a:p>
            <a:pPr indent="0" lvl="1" marL="45720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4000"/>
              <a:t>Collaborate with analysts &amp; scientists.</a:t>
            </a:r>
            <a:endParaRPr/>
          </a:p>
          <a:p>
            <a:pPr indent="0" lvl="0" marL="0" rtl="0" algn="l">
              <a:spcBef>
                <a:spcPts val="15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US" sz="2400"/>
            </a:br>
            <a:endParaRPr sz="2400"/>
          </a:p>
        </p:txBody>
      </p:sp>
      <p:sp>
        <p:nvSpPr>
          <p:cNvPr id="230" name="Google Shape;230;p13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231" name="Google Shape;231;p13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232" name="Google Shape;232;p13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13"/>
          <p:cNvSpPr txBox="1"/>
          <p:nvPr/>
        </p:nvSpPr>
        <p:spPr>
          <a:xfrm>
            <a:off x="5562600" y="1447801"/>
            <a:ext cx="5181600" cy="422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3) Data Analyst</a:t>
            </a:r>
            <a:endParaRPr/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Focus: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Analyzing &amp; reporting data for business decisions.</a:t>
            </a:r>
            <a:endParaRPr/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Skills: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Excel, SQL, Tableau, Statistics.</a:t>
            </a:r>
            <a:endParaRPr/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Tools: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Tableau, Power BI, Python (Pandas, Matplotlib).</a:t>
            </a:r>
            <a:endParaRPr/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Responsibilities:</a:t>
            </a:r>
            <a:endParaRPr/>
          </a:p>
          <a:p>
            <a:pPr indent="0" lvl="1" marL="457200" marR="0" rtl="0" algn="l"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dashboards &amp; reports.</a:t>
            </a:r>
            <a:endParaRPr/>
          </a:p>
          <a:p>
            <a:pPr indent="0" lvl="1" marL="457200" marR="0" rtl="0" algn="l"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trends &amp; patterns.</a:t>
            </a:r>
            <a:endParaRPr/>
          </a:p>
          <a:p>
            <a:pPr indent="0" lvl="1" marL="457200" marR="0" rtl="0" algn="l"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actionable insights.</a:t>
            </a:r>
            <a:endParaRPr/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4) Business Analyst</a:t>
            </a:r>
            <a:endParaRPr/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Focus: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Aligning business needs with technical solutions.</a:t>
            </a:r>
            <a:endParaRPr/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Skills</a:t>
            </a: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Acumen, Process Analysis, Data Interpretation.</a:t>
            </a:r>
            <a:endParaRPr/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Office Suite, Jira, Power BI.</a:t>
            </a:r>
            <a:endParaRPr/>
          </a:p>
          <a:p>
            <a:pPr indent="0" lvl="0" marL="0" marR="0" rtl="0" algn="l">
              <a:spcBef>
                <a:spcPts val="26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Responsibilities</a:t>
            </a: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1" marL="457200" marR="0" rtl="0" algn="l"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 &amp; analyze requirements.</a:t>
            </a:r>
            <a:endParaRPr/>
          </a:p>
          <a:p>
            <a:pPr indent="0" lvl="1" marL="457200" marR="0" rtl="0" algn="l"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 technical solutions.</a:t>
            </a:r>
            <a:endParaRPr/>
          </a:p>
          <a:p>
            <a:pPr indent="0" lvl="1" marL="457200" marR="0" rtl="0" algn="l"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Collaborate with stakeholders.</a:t>
            </a:r>
            <a:endParaRPr/>
          </a:p>
          <a:p>
            <a:pPr indent="0" lvl="0" marL="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2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>
            <p:ph type="title"/>
          </p:nvPr>
        </p:nvSpPr>
        <p:spPr>
          <a:xfrm>
            <a:off x="67973" y="286099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is Data Science</a:t>
            </a:r>
            <a:endParaRPr/>
          </a:p>
        </p:txBody>
      </p:sp>
      <p:sp>
        <p:nvSpPr>
          <p:cNvPr id="239" name="Google Shape;239;p14"/>
          <p:cNvSpPr txBox="1"/>
          <p:nvPr>
            <p:ph idx="12" type="sldNum"/>
          </p:nvPr>
        </p:nvSpPr>
        <p:spPr>
          <a:xfrm>
            <a:off x="7770091" y="6127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14"/>
          <p:cNvSpPr/>
          <p:nvPr/>
        </p:nvSpPr>
        <p:spPr>
          <a:xfrm>
            <a:off x="4909264" y="3139494"/>
            <a:ext cx="1290219" cy="1028399"/>
          </a:xfrm>
          <a:prstGeom prst="ellipse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</a:t>
            </a:r>
            <a:endParaRPr/>
          </a:p>
        </p:txBody>
      </p:sp>
      <p:grpSp>
        <p:nvGrpSpPr>
          <p:cNvPr id="241" name="Google Shape;241;p14"/>
          <p:cNvGrpSpPr/>
          <p:nvPr/>
        </p:nvGrpSpPr>
        <p:grpSpPr>
          <a:xfrm>
            <a:off x="1161404" y="1745978"/>
            <a:ext cx="3027286" cy="1225924"/>
            <a:chOff x="2001913" y="1974578"/>
            <a:chExt cx="3027286" cy="1225924"/>
          </a:xfrm>
        </p:grpSpPr>
        <p:sp>
          <p:nvSpPr>
            <p:cNvPr id="242" name="Google Shape;242;p14"/>
            <p:cNvSpPr/>
            <p:nvPr/>
          </p:nvSpPr>
          <p:spPr>
            <a:xfrm>
              <a:off x="2601801" y="1974578"/>
              <a:ext cx="1597981" cy="530071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243" name="Google Shape;243;p14"/>
            <p:cNvSpPr txBox="1"/>
            <p:nvPr/>
          </p:nvSpPr>
          <p:spPr>
            <a:xfrm>
              <a:off x="2001913" y="2554171"/>
              <a:ext cx="302728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Exploratory data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Wrangling</a:t>
              </a:r>
              <a:endParaRPr/>
            </a:p>
          </p:txBody>
        </p:sp>
      </p:grpSp>
      <p:grpSp>
        <p:nvGrpSpPr>
          <p:cNvPr id="244" name="Google Shape;244;p14"/>
          <p:cNvGrpSpPr/>
          <p:nvPr/>
        </p:nvGrpSpPr>
        <p:grpSpPr>
          <a:xfrm>
            <a:off x="1567455" y="4051134"/>
            <a:ext cx="1682320" cy="1799978"/>
            <a:chOff x="3431218" y="4190260"/>
            <a:chExt cx="1682320" cy="1799978"/>
          </a:xfrm>
        </p:grpSpPr>
        <p:sp>
          <p:nvSpPr>
            <p:cNvPr id="245" name="Google Shape;245;p14"/>
            <p:cNvSpPr/>
            <p:nvPr/>
          </p:nvSpPr>
          <p:spPr>
            <a:xfrm>
              <a:off x="3515557" y="4190260"/>
              <a:ext cx="1597981" cy="530071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Visualization</a:t>
              </a:r>
              <a:endParaRPr/>
            </a:p>
          </p:txBody>
        </p:sp>
        <p:sp>
          <p:nvSpPr>
            <p:cNvPr id="246" name="Google Shape;246;p14"/>
            <p:cNvSpPr txBox="1"/>
            <p:nvPr/>
          </p:nvSpPr>
          <p:spPr>
            <a:xfrm>
              <a:off x="3431218" y="4789909"/>
              <a:ext cx="159798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Tableau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Power BI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Matplotlib, seaborn</a:t>
              </a:r>
              <a:endParaRPr/>
            </a:p>
          </p:txBody>
        </p:sp>
      </p:grpSp>
      <p:grpSp>
        <p:nvGrpSpPr>
          <p:cNvPr id="247" name="Google Shape;247;p14"/>
          <p:cNvGrpSpPr/>
          <p:nvPr/>
        </p:nvGrpSpPr>
        <p:grpSpPr>
          <a:xfrm>
            <a:off x="4847118" y="1336879"/>
            <a:ext cx="1814006" cy="1478255"/>
            <a:chOff x="6033854" y="1957156"/>
            <a:chExt cx="1814006" cy="1478255"/>
          </a:xfrm>
        </p:grpSpPr>
        <p:sp>
          <p:nvSpPr>
            <p:cNvPr id="248" name="Google Shape;248;p14"/>
            <p:cNvSpPr/>
            <p:nvPr/>
          </p:nvSpPr>
          <p:spPr>
            <a:xfrm>
              <a:off x="6096000" y="1957156"/>
              <a:ext cx="1751860" cy="530071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Programming Language</a:t>
              </a:r>
              <a:endParaRPr/>
            </a:p>
          </p:txBody>
        </p:sp>
        <p:sp>
          <p:nvSpPr>
            <p:cNvPr id="249" name="Google Shape;249;p14"/>
            <p:cNvSpPr txBox="1"/>
            <p:nvPr/>
          </p:nvSpPr>
          <p:spPr>
            <a:xfrm>
              <a:off x="6033854" y="2512081"/>
              <a:ext cx="1597981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Python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Java</a:t>
              </a:r>
              <a:endParaRPr/>
            </a:p>
          </p:txBody>
        </p:sp>
      </p:grpSp>
      <p:grpSp>
        <p:nvGrpSpPr>
          <p:cNvPr id="250" name="Google Shape;250;p14"/>
          <p:cNvGrpSpPr/>
          <p:nvPr/>
        </p:nvGrpSpPr>
        <p:grpSpPr>
          <a:xfrm>
            <a:off x="7989813" y="612190"/>
            <a:ext cx="3453413" cy="3316151"/>
            <a:chOff x="8830322" y="-91370"/>
            <a:chExt cx="3453413" cy="3316151"/>
          </a:xfrm>
        </p:grpSpPr>
        <p:sp>
          <p:nvSpPr>
            <p:cNvPr id="251" name="Google Shape;251;p14"/>
            <p:cNvSpPr/>
            <p:nvPr/>
          </p:nvSpPr>
          <p:spPr>
            <a:xfrm>
              <a:off x="9536097" y="1974911"/>
              <a:ext cx="1597981" cy="530071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endParaRPr/>
            </a:p>
          </p:txBody>
        </p:sp>
        <p:sp>
          <p:nvSpPr>
            <p:cNvPr id="252" name="Google Shape;252;p14"/>
            <p:cNvSpPr txBox="1"/>
            <p:nvPr/>
          </p:nvSpPr>
          <p:spPr>
            <a:xfrm>
              <a:off x="8830322" y="-91370"/>
              <a:ext cx="3453413" cy="203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Supervised learnings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 learnings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Clustering 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 mining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 </a:t>
              </a:r>
              <a:endParaRPr/>
            </a:p>
          </p:txBody>
        </p:sp>
        <p:sp>
          <p:nvSpPr>
            <p:cNvPr id="253" name="Google Shape;253;p14"/>
            <p:cNvSpPr txBox="1"/>
            <p:nvPr/>
          </p:nvSpPr>
          <p:spPr>
            <a:xfrm>
              <a:off x="8830322" y="2578450"/>
              <a:ext cx="345341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learning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Deep Learning</a:t>
              </a:r>
              <a:endParaRPr/>
            </a:p>
          </p:txBody>
        </p:sp>
      </p:grpSp>
      <p:grpSp>
        <p:nvGrpSpPr>
          <p:cNvPr id="254" name="Google Shape;254;p14"/>
          <p:cNvGrpSpPr/>
          <p:nvPr/>
        </p:nvGrpSpPr>
        <p:grpSpPr>
          <a:xfrm>
            <a:off x="8256142" y="4721624"/>
            <a:ext cx="3453413" cy="1728963"/>
            <a:chOff x="10011051" y="4279734"/>
            <a:chExt cx="3453413" cy="1728963"/>
          </a:xfrm>
        </p:grpSpPr>
        <p:sp>
          <p:nvSpPr>
            <p:cNvPr id="255" name="Google Shape;255;p14"/>
            <p:cNvSpPr/>
            <p:nvPr/>
          </p:nvSpPr>
          <p:spPr>
            <a:xfrm>
              <a:off x="10139777" y="4279734"/>
              <a:ext cx="1597981" cy="530071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</a:t>
              </a:r>
              <a:endParaRPr/>
            </a:p>
          </p:txBody>
        </p:sp>
        <p:sp>
          <p:nvSpPr>
            <p:cNvPr id="256" name="Google Shape;256;p14"/>
            <p:cNvSpPr txBox="1"/>
            <p:nvPr/>
          </p:nvSpPr>
          <p:spPr>
            <a:xfrm>
              <a:off x="10011051" y="4808368"/>
              <a:ext cx="345341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Jupyter Notebook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Spyder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PyCharm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R-Studio</a:t>
              </a:r>
              <a:endParaRPr/>
            </a:p>
          </p:txBody>
        </p:sp>
      </p:grpSp>
      <p:grpSp>
        <p:nvGrpSpPr>
          <p:cNvPr id="257" name="Google Shape;257;p14"/>
          <p:cNvGrpSpPr/>
          <p:nvPr/>
        </p:nvGrpSpPr>
        <p:grpSpPr>
          <a:xfrm>
            <a:off x="6018962" y="4721624"/>
            <a:ext cx="3453413" cy="1523312"/>
            <a:chOff x="7809390" y="4923590"/>
            <a:chExt cx="3453413" cy="1523312"/>
          </a:xfrm>
        </p:grpSpPr>
        <p:sp>
          <p:nvSpPr>
            <p:cNvPr id="258" name="Google Shape;258;p14"/>
            <p:cNvSpPr/>
            <p:nvPr/>
          </p:nvSpPr>
          <p:spPr>
            <a:xfrm>
              <a:off x="7847860" y="4923590"/>
              <a:ext cx="1597981" cy="530071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scraping</a:t>
              </a:r>
              <a:endParaRPr/>
            </a:p>
          </p:txBody>
        </p:sp>
        <p:sp>
          <p:nvSpPr>
            <p:cNvPr id="259" name="Google Shape;259;p14"/>
            <p:cNvSpPr txBox="1"/>
            <p:nvPr/>
          </p:nvSpPr>
          <p:spPr>
            <a:xfrm>
              <a:off x="7809390" y="5523572"/>
              <a:ext cx="345341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Beautiful Soup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Scrapy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URLlib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14"/>
          <p:cNvGrpSpPr/>
          <p:nvPr/>
        </p:nvGrpSpPr>
        <p:grpSpPr>
          <a:xfrm>
            <a:off x="3400059" y="4724401"/>
            <a:ext cx="3453413" cy="1505557"/>
            <a:chOff x="5376909" y="4923590"/>
            <a:chExt cx="3453413" cy="1505557"/>
          </a:xfrm>
        </p:grpSpPr>
        <p:sp>
          <p:nvSpPr>
            <p:cNvPr id="261" name="Google Shape;261;p14"/>
            <p:cNvSpPr/>
            <p:nvPr/>
          </p:nvSpPr>
          <p:spPr>
            <a:xfrm>
              <a:off x="5450786" y="4923590"/>
              <a:ext cx="1597981" cy="530071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</a:t>
              </a:r>
              <a:endParaRPr/>
            </a:p>
          </p:txBody>
        </p:sp>
        <p:sp>
          <p:nvSpPr>
            <p:cNvPr id="262" name="Google Shape;262;p14"/>
            <p:cNvSpPr txBox="1"/>
            <p:nvPr/>
          </p:nvSpPr>
          <p:spPr>
            <a:xfrm>
              <a:off x="5376909" y="5505817"/>
              <a:ext cx="345341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Statistics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Linear Algebra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Differential Calculus</a:t>
              </a:r>
              <a:endParaRPr/>
            </a:p>
          </p:txBody>
        </p:sp>
      </p:grpSp>
      <p:cxnSp>
        <p:nvCxnSpPr>
          <p:cNvPr id="263" name="Google Shape;263;p14"/>
          <p:cNvCxnSpPr>
            <a:stCxn id="240" idx="3"/>
            <a:endCxn id="261" idx="0"/>
          </p:cNvCxnSpPr>
          <p:nvPr/>
        </p:nvCxnSpPr>
        <p:spPr>
          <a:xfrm flipH="1">
            <a:off x="4272912" y="4017287"/>
            <a:ext cx="825300" cy="707100"/>
          </a:xfrm>
          <a:prstGeom prst="straightConnector1">
            <a:avLst/>
          </a:prstGeom>
          <a:noFill/>
          <a:ln cap="flat" cmpd="sng" w="254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14"/>
          <p:cNvCxnSpPr>
            <a:stCxn id="240" idx="2"/>
            <a:endCxn id="245" idx="3"/>
          </p:cNvCxnSpPr>
          <p:nvPr/>
        </p:nvCxnSpPr>
        <p:spPr>
          <a:xfrm flipH="1">
            <a:off x="3249664" y="3653693"/>
            <a:ext cx="1659600" cy="662400"/>
          </a:xfrm>
          <a:prstGeom prst="straightConnector1">
            <a:avLst/>
          </a:prstGeom>
          <a:noFill/>
          <a:ln cap="flat" cmpd="sng" w="254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14"/>
          <p:cNvCxnSpPr>
            <a:stCxn id="240" idx="1"/>
            <a:endCxn id="242" idx="3"/>
          </p:cNvCxnSpPr>
          <p:nvPr/>
        </p:nvCxnSpPr>
        <p:spPr>
          <a:xfrm rot="10800000">
            <a:off x="3359412" y="2010900"/>
            <a:ext cx="1738800" cy="1279200"/>
          </a:xfrm>
          <a:prstGeom prst="straightConnector1">
            <a:avLst/>
          </a:prstGeom>
          <a:noFill/>
          <a:ln cap="flat" cmpd="sng" w="254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14"/>
          <p:cNvCxnSpPr>
            <a:stCxn id="240" idx="0"/>
            <a:endCxn id="249" idx="0"/>
          </p:cNvCxnSpPr>
          <p:nvPr/>
        </p:nvCxnSpPr>
        <p:spPr>
          <a:xfrm flipH="1" rot="10800000">
            <a:off x="5554374" y="1891794"/>
            <a:ext cx="91800" cy="1247700"/>
          </a:xfrm>
          <a:prstGeom prst="straightConnector1">
            <a:avLst/>
          </a:prstGeom>
          <a:noFill/>
          <a:ln cap="flat" cmpd="sng" w="254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14"/>
          <p:cNvCxnSpPr>
            <a:stCxn id="240" idx="7"/>
            <a:endCxn id="251" idx="1"/>
          </p:cNvCxnSpPr>
          <p:nvPr/>
        </p:nvCxnSpPr>
        <p:spPr>
          <a:xfrm flipH="1" rot="10800000">
            <a:off x="6010535" y="2943600"/>
            <a:ext cx="2685000" cy="346500"/>
          </a:xfrm>
          <a:prstGeom prst="straightConnector1">
            <a:avLst/>
          </a:prstGeom>
          <a:noFill/>
          <a:ln cap="flat" cmpd="sng" w="254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14"/>
          <p:cNvCxnSpPr>
            <a:stCxn id="240" idx="5"/>
            <a:endCxn id="258" idx="0"/>
          </p:cNvCxnSpPr>
          <p:nvPr/>
        </p:nvCxnSpPr>
        <p:spPr>
          <a:xfrm>
            <a:off x="6010535" y="4017287"/>
            <a:ext cx="846000" cy="704400"/>
          </a:xfrm>
          <a:prstGeom prst="straightConnector1">
            <a:avLst/>
          </a:prstGeom>
          <a:noFill/>
          <a:ln cap="flat" cmpd="sng" w="254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14"/>
          <p:cNvCxnSpPr>
            <a:stCxn id="240" idx="6"/>
            <a:endCxn id="255" idx="0"/>
          </p:cNvCxnSpPr>
          <p:nvPr/>
        </p:nvCxnSpPr>
        <p:spPr>
          <a:xfrm>
            <a:off x="6199483" y="3653693"/>
            <a:ext cx="2984400" cy="1068000"/>
          </a:xfrm>
          <a:prstGeom prst="straightConnector1">
            <a:avLst/>
          </a:prstGeom>
          <a:noFill/>
          <a:ln cap="flat" cmpd="sng" w="254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14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271" name="Google Shape;271;p14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272" name="Google Shape;272;p14"/>
          <p:cNvSpPr txBox="1"/>
          <p:nvPr/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 txBox="1"/>
          <p:nvPr>
            <p:ph type="title"/>
          </p:nvPr>
        </p:nvSpPr>
        <p:spPr>
          <a:xfrm>
            <a:off x="649224" y="645106"/>
            <a:ext cx="3650279" cy="1259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Introduction to Big Data</a:t>
            </a:r>
            <a:endParaRPr/>
          </a:p>
        </p:txBody>
      </p:sp>
      <p:sp>
        <p:nvSpPr>
          <p:cNvPr id="278" name="Google Shape;278;p15"/>
          <p:cNvSpPr txBox="1"/>
          <p:nvPr>
            <p:ph idx="12" type="sldNum"/>
          </p:nvPr>
        </p:nvSpPr>
        <p:spPr>
          <a:xfrm>
            <a:off x="121514" y="613361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900"/>
              <a:t>‹#›</a:t>
            </a:fld>
            <a:endParaRPr sz="1900"/>
          </a:p>
        </p:txBody>
      </p:sp>
      <p:pic>
        <p:nvPicPr>
          <p:cNvPr descr="https://i1.wp.com/opensourceforu.com/wp-content/uploads/2018/01/Big-Data-illustration-350x325.jpg?resize=696%2C645" id="279" name="Google Shape;2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4648" y="640080"/>
            <a:ext cx="5663367" cy="525277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5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281" name="Google Shape;281;p15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282" name="Google Shape;282;p15"/>
          <p:cNvSpPr txBox="1"/>
          <p:nvPr/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288" name="Google Shape;288;p16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lang="en-US">
                <a:solidFill>
                  <a:srgbClr val="0000FF"/>
                </a:solidFill>
              </a:rPr>
              <a:t>No single standard definition…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“</a:t>
            </a:r>
            <a:r>
              <a:rPr b="1" i="1" lang="en-US">
                <a:solidFill>
                  <a:srgbClr val="800000"/>
                </a:solidFill>
              </a:rPr>
              <a:t>Big Data</a:t>
            </a:r>
            <a:r>
              <a:rPr lang="en-US"/>
              <a:t>” is data whose scale, diversity, and complexity require new architecture, techniques, algorithms, and analytics to manage it and extract value and hidden knowledge from it…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9" name="Google Shape;289;p16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290" name="Google Shape;290;p16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291" name="Google Shape;291;p16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 is a collection of data that is huge in volume, yet growing exponentially with time.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a data with so large size and complexity that none of traditional data management tools can store it or process it efficiently. Big data is also a data but with huge size.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7" name="Google Shape;297;p17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298" name="Google Shape;298;p17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299" name="Google Shape;299;p17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17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Big data continue</a:t>
            </a:r>
            <a:endParaRPr/>
          </a:p>
        </p:txBody>
      </p:sp>
      <p:pic>
        <p:nvPicPr>
          <p:cNvPr descr="Exponential Growth of Data. “Data really powers everything ..." id="301" name="Google Shape;3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600" y="4102874"/>
            <a:ext cx="4216400" cy="230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Big Data | Introduction and Application Of Big data" id="302" name="Google Shape;3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206" y="3910214"/>
            <a:ext cx="4066194" cy="256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dc127b4a8_1_0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2dc127b4a8_1_0"/>
          <p:cNvSpPr txBox="1"/>
          <p:nvPr>
            <p:ph idx="12" type="sldNum"/>
          </p:nvPr>
        </p:nvSpPr>
        <p:spPr>
          <a:xfrm>
            <a:off x="8737600" y="6477000"/>
            <a:ext cx="2844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g32dc127b4a8_1_0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Why Now?</a:t>
            </a:r>
            <a:endParaRPr/>
          </a:p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1990245" y="1768251"/>
            <a:ext cx="8231609" cy="45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</a:pPr>
            <a:r>
              <a:rPr lang="en-US" sz="3600">
                <a:solidFill>
                  <a:schemeClr val="dk2"/>
                </a:solidFill>
              </a:rPr>
              <a:t>Technological advances in devices, software, and networking give rise to digital data that are rich in variety, volume, velocity and complexity, generated and collected at an unprecedented scale</a:t>
            </a:r>
            <a:endParaRPr/>
          </a:p>
        </p:txBody>
      </p:sp>
      <p:pic>
        <p:nvPicPr>
          <p:cNvPr descr="http://thesocietypages.org/sociologylens/files/2013/04/big-data.jpg" id="309" name="Google Shape;3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6400" y="4352504"/>
            <a:ext cx="2527860" cy="189589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311" name="Google Shape;311;p18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312" name="Google Shape;312;p18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en-US"/>
              <a:t>Characteristics of Big Data: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1-Scale (Volume)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2151018" y="1956776"/>
            <a:ext cx="5030405" cy="1478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•"/>
            </a:pPr>
            <a:r>
              <a:rPr b="1" lang="en-US">
                <a:solidFill>
                  <a:srgbClr val="800000"/>
                </a:solidFill>
              </a:rPr>
              <a:t>Data Volume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44x increase from 2009 2020</a:t>
            </a:r>
            <a:endParaRPr/>
          </a:p>
          <a:p>
            <a:pPr indent="-285750" lvl="1" marL="74295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From 0.8 zettabytes to 35zb</a:t>
            </a:r>
            <a:endParaRPr/>
          </a:p>
          <a:p>
            <a:pPr indent="0" lvl="1" marL="457200" rtl="0" algn="l">
              <a:spcBef>
                <a:spcPts val="28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300"/>
              <a:t>Zettabytes: A billion terabytes or a trillion gigabytes</a:t>
            </a:r>
            <a:endParaRPr/>
          </a:p>
          <a:p>
            <a:pPr indent="-342900" lvl="0" marL="342900" rtl="0" algn="l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volume is increasing exponentially </a:t>
            </a:r>
            <a:endParaRPr/>
          </a:p>
        </p:txBody>
      </p:sp>
      <p:pic>
        <p:nvPicPr>
          <p:cNvPr descr="Screen shot 2013-01-13 at 4.01.47 PM.png" id="319" name="Google Shape;3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8135" y="3318537"/>
            <a:ext cx="2559546" cy="1632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7224" y="1264727"/>
            <a:ext cx="3727314" cy="197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3-01-13 at 4.07.57 PM.png" id="321" name="Google Shape;32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054" y="3775267"/>
            <a:ext cx="5546690" cy="5966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19"/>
          <p:cNvGrpSpPr/>
          <p:nvPr/>
        </p:nvGrpSpPr>
        <p:grpSpPr>
          <a:xfrm>
            <a:off x="2024319" y="4371925"/>
            <a:ext cx="5674607" cy="1908947"/>
            <a:chOff x="500318" y="4371924"/>
            <a:chExt cx="5674607" cy="1908947"/>
          </a:xfrm>
        </p:grpSpPr>
        <p:pic>
          <p:nvPicPr>
            <p:cNvPr id="323" name="Google Shape;323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324" name="Google Shape;324;p19"/>
            <p:cNvCxnSpPr/>
            <p:nvPr/>
          </p:nvCxnSpPr>
          <p:spPr>
            <a:xfrm flipH="1" rot="10800000">
              <a:off x="4637546" y="4531910"/>
              <a:ext cx="1443220" cy="1000675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325" name="Google Shape;325;p19"/>
            <p:cNvCxnSpPr/>
            <p:nvPr/>
          </p:nvCxnSpPr>
          <p:spPr>
            <a:xfrm rot="10800000">
              <a:off x="2386124" y="5388258"/>
              <a:ext cx="1991643" cy="144327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326" name="Google Shape;326;p19"/>
            <p:cNvSpPr txBox="1"/>
            <p:nvPr/>
          </p:nvSpPr>
          <p:spPr>
            <a:xfrm>
              <a:off x="3731074" y="5542207"/>
              <a:ext cx="2443851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Exponential increase in collected/generated data</a:t>
              </a:r>
              <a:endParaRPr/>
            </a:p>
          </p:txBody>
        </p:sp>
      </p:grpSp>
      <p:sp>
        <p:nvSpPr>
          <p:cNvPr id="327" name="Google Shape;327;p19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328" name="Google Shape;328;p19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329" name="Google Shape;329;p19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en-US"/>
              <a:t>Characteristics of Big Data: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2-Complexity (Variety)</a:t>
            </a:r>
            <a:endParaRPr/>
          </a:p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>
            <a:off x="1893559" y="1860326"/>
            <a:ext cx="5144976" cy="32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Various formats, types, and structures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Text, numerical, images, audio, video, sequences, time series, social media data, multi-dim arrays, etc…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Static data vs. streaming data  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single application can be generating/collecting many types of data  </a:t>
            </a:r>
            <a:endParaRPr/>
          </a:p>
          <a:p>
            <a:pPr indent="0" lvl="0" marL="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36" name="Google Shape;3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7046" y="1860327"/>
            <a:ext cx="1127257" cy="112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8535" y="1860326"/>
            <a:ext cx="1559504" cy="116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1748" y="3311452"/>
            <a:ext cx="1175797" cy="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65816" y="4400178"/>
            <a:ext cx="1791729" cy="105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17535" y="3195706"/>
            <a:ext cx="1589510" cy="120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38291" y="4616977"/>
            <a:ext cx="1527524" cy="12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"/>
          <p:cNvSpPr/>
          <p:nvPr/>
        </p:nvSpPr>
        <p:spPr>
          <a:xfrm>
            <a:off x="2159017" y="5378636"/>
            <a:ext cx="4416252" cy="731263"/>
          </a:xfrm>
          <a:prstGeom prst="rect">
            <a:avLst/>
          </a:prstGeom>
          <a:solidFill>
            <a:srgbClr val="FDFFC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To extract knowledge🡺 all these types of data need to linked together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344" name="Google Shape;344;p20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345" name="Google Shape;345;p20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en-US"/>
              <a:t>Characteristics of Big Data: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3-Speed (Velocity)</a:t>
            </a:r>
            <a:endParaRPr/>
          </a:p>
        </p:txBody>
      </p:sp>
      <p:sp>
        <p:nvSpPr>
          <p:cNvPr id="351" name="Google Shape;351;p21"/>
          <p:cNvSpPr txBox="1"/>
          <p:nvPr>
            <p:ph idx="1" type="body"/>
          </p:nvPr>
        </p:nvSpPr>
        <p:spPr>
          <a:xfrm>
            <a:off x="1990245" y="1768251"/>
            <a:ext cx="8231609" cy="4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 is begin generated fast and need to be processed fast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Online Data Analytics</a:t>
            </a:r>
            <a:endParaRPr/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Late decisions 🡺 missing opportunities</a:t>
            </a:r>
            <a:endParaRPr/>
          </a:p>
          <a:p>
            <a:pPr indent="-178435" lvl="0" marL="34290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>
              <a:solidFill>
                <a:srgbClr val="800000"/>
              </a:solidFill>
            </a:endParaRPr>
          </a:p>
          <a:p>
            <a:pPr indent="-342900" lvl="0" marL="342900" rtl="0" algn="l">
              <a:spcBef>
                <a:spcPts val="518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•"/>
            </a:pPr>
            <a:r>
              <a:rPr b="1" lang="en-US">
                <a:solidFill>
                  <a:srgbClr val="800000"/>
                </a:solidFill>
              </a:rPr>
              <a:t>Examples</a:t>
            </a:r>
            <a:endParaRPr/>
          </a:p>
          <a:p>
            <a:pPr indent="-285781" lvl="1" marL="742950" rtl="0" algn="l">
              <a:spcBef>
                <a:spcPts val="351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–"/>
            </a:pPr>
            <a:r>
              <a:rPr b="1" lang="en-US" sz="1900">
                <a:solidFill>
                  <a:srgbClr val="0000FF"/>
                </a:solidFill>
              </a:rPr>
              <a:t>Fraud Detection :  </a:t>
            </a:r>
            <a:r>
              <a:rPr lang="en-US" sz="1900"/>
              <a:t>As billions of users use credits cards, we want on an instant stop the transaction from a fraudster</a:t>
            </a:r>
            <a:endParaRPr/>
          </a:p>
          <a:p>
            <a:pPr indent="-285781" lvl="1" marL="742950" rtl="0" algn="l">
              <a:spcBef>
                <a:spcPts val="351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–"/>
            </a:pPr>
            <a:r>
              <a:rPr b="1" lang="en-US" sz="1900">
                <a:solidFill>
                  <a:srgbClr val="0000FF"/>
                </a:solidFill>
              </a:rPr>
              <a:t>Business Intelligence :  </a:t>
            </a:r>
            <a:r>
              <a:rPr lang="en-US" sz="1900"/>
              <a:t>Upon news from twitter news to weather forecast affecting your business workflow,  you want to reconfigure your  supply chain</a:t>
            </a:r>
            <a:endParaRPr/>
          </a:p>
          <a:p>
            <a:pPr indent="-285781" lvl="1" marL="742950" rtl="0" algn="l">
              <a:spcBef>
                <a:spcPts val="351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–"/>
            </a:pPr>
            <a:r>
              <a:rPr b="1" lang="en-US" sz="1900">
                <a:solidFill>
                  <a:srgbClr val="0000FF"/>
                </a:solidFill>
              </a:rPr>
              <a:t>Healthcare monitoring: </a:t>
            </a:r>
            <a:r>
              <a:rPr lang="en-US" sz="1900"/>
              <a:t>sensors monitoring your activities and body  should react instantaneous under any abnormal measurement</a:t>
            </a:r>
            <a:endParaRPr sz="1900"/>
          </a:p>
        </p:txBody>
      </p:sp>
      <p:pic>
        <p:nvPicPr>
          <p:cNvPr id="352" name="Google Shape;3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0736" y="2295602"/>
            <a:ext cx="1263656" cy="138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1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354" name="Google Shape;354;p21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355" name="Google Shape;355;p21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rPr lang="en-US"/>
              <a:t>Characteristics of Big Data: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Veracity (Accuracy)</a:t>
            </a:r>
            <a:endParaRPr/>
          </a:p>
        </p:txBody>
      </p:sp>
      <p:sp>
        <p:nvSpPr>
          <p:cNvPr id="361" name="Google Shape;361;p22"/>
          <p:cNvSpPr txBox="1"/>
          <p:nvPr>
            <p:ph idx="1" type="body"/>
          </p:nvPr>
        </p:nvSpPr>
        <p:spPr>
          <a:xfrm>
            <a:off x="1990245" y="1768251"/>
            <a:ext cx="8231609" cy="45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may be faulty  or non-trustworthy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Causes: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Instrument quality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Ambiguity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Human error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Inconsistency/incomplete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Deception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…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800"/>
              <a:buChar char="•"/>
            </a:pPr>
            <a:r>
              <a:rPr b="1" lang="en-US">
                <a:solidFill>
                  <a:srgbClr val="800000"/>
                </a:solidFill>
              </a:rPr>
              <a:t>Examples</a:t>
            </a:r>
            <a:endParaRPr/>
          </a:p>
          <a:p>
            <a:pPr indent="-285750" lvl="1" marL="742950" rtl="0" algn="l">
              <a:spcBef>
                <a:spcPts val="380"/>
              </a:spcBef>
              <a:spcAft>
                <a:spcPts val="0"/>
              </a:spcAft>
              <a:buClr>
                <a:srgbClr val="0000FF"/>
              </a:buClr>
              <a:buSzPts val="1900"/>
              <a:buChar char="–"/>
            </a:pPr>
            <a:r>
              <a:rPr b="1" lang="en-US" sz="1900">
                <a:solidFill>
                  <a:srgbClr val="0000FF"/>
                </a:solidFill>
              </a:rPr>
              <a:t>Twitter  :  </a:t>
            </a:r>
            <a:r>
              <a:rPr lang="en-US" sz="1900"/>
              <a:t> Data completely messy</a:t>
            </a:r>
            <a:endParaRPr/>
          </a:p>
        </p:txBody>
      </p:sp>
      <p:pic>
        <p:nvPicPr>
          <p:cNvPr descr="http://thesocietypages.org/sociologylens/files/2013/04/big-data.jpg" id="362" name="Google Shape;3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3812" y="2324423"/>
            <a:ext cx="1770580" cy="132793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2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364" name="Google Shape;364;p22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365" name="Google Shape;365;p22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4V’s</a:t>
            </a:r>
            <a:endParaRPr/>
          </a:p>
        </p:txBody>
      </p:sp>
      <p:pic>
        <p:nvPicPr>
          <p:cNvPr id="371" name="Google Shape;3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633" y="1948549"/>
            <a:ext cx="7012956" cy="3584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373" name="Google Shape;373;p23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374" name="Google Shape;374;p23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Harnessing Big Data</a:t>
            </a:r>
            <a:endParaRPr/>
          </a:p>
        </p:txBody>
      </p:sp>
      <p:sp>
        <p:nvSpPr>
          <p:cNvPr id="380" name="Google Shape;380;p24"/>
          <p:cNvSpPr txBox="1"/>
          <p:nvPr>
            <p:ph idx="1" type="body"/>
          </p:nvPr>
        </p:nvSpPr>
        <p:spPr>
          <a:xfrm>
            <a:off x="1996808" y="4653114"/>
            <a:ext cx="8370002" cy="1637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•"/>
            </a:pPr>
            <a:r>
              <a:rPr b="1" lang="en-US">
                <a:solidFill>
                  <a:srgbClr val="0000FF"/>
                </a:solidFill>
              </a:rPr>
              <a:t>OLTP: </a:t>
            </a:r>
            <a:r>
              <a:rPr lang="en-US"/>
              <a:t>Online Transaction Processing   (DBMSs)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•"/>
            </a:pPr>
            <a:r>
              <a:rPr b="1" lang="en-US">
                <a:solidFill>
                  <a:srgbClr val="0000FF"/>
                </a:solidFill>
              </a:rPr>
              <a:t>OLAP: </a:t>
            </a:r>
            <a:r>
              <a:rPr lang="en-US"/>
              <a:t>Online Analytical Processing   (Data Warehousing)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•"/>
            </a:pPr>
            <a:r>
              <a:rPr b="1" lang="en-US">
                <a:solidFill>
                  <a:srgbClr val="0000FF"/>
                </a:solidFill>
              </a:rPr>
              <a:t>RTAP: </a:t>
            </a:r>
            <a:r>
              <a:rPr lang="en-US"/>
              <a:t>Real-Time Analytics Processing  (Big Data Architecture &amp; technology)</a:t>
            </a:r>
            <a:endParaRPr/>
          </a:p>
        </p:txBody>
      </p:sp>
      <p:pic>
        <p:nvPicPr>
          <p:cNvPr id="381" name="Google Shape;3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5833" y="1270473"/>
            <a:ext cx="5376225" cy="32045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24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383" name="Google Shape;383;p24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384" name="Google Shape;384;p24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Who’s Generating Big Data</a:t>
            </a:r>
            <a:endParaRPr/>
          </a:p>
        </p:txBody>
      </p:sp>
      <p:sp>
        <p:nvSpPr>
          <p:cNvPr id="390" name="Google Shape;390;p25"/>
          <p:cNvSpPr txBox="1"/>
          <p:nvPr>
            <p:ph idx="1" type="body"/>
          </p:nvPr>
        </p:nvSpPr>
        <p:spPr>
          <a:xfrm>
            <a:off x="1949332" y="4985478"/>
            <a:ext cx="8071325" cy="132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progress and innovation is no longer hindered by the ability to collect data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3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But, by the ability to manage, analyze, summarize, visualize, and discover knowledge from the collected data in a timely manner and in a scalable fashion</a:t>
            </a:r>
            <a:endParaRPr/>
          </a:p>
        </p:txBody>
      </p:sp>
      <p:grpSp>
        <p:nvGrpSpPr>
          <p:cNvPr id="391" name="Google Shape;391;p25"/>
          <p:cNvGrpSpPr/>
          <p:nvPr/>
        </p:nvGrpSpPr>
        <p:grpSpPr>
          <a:xfrm>
            <a:off x="1844662" y="1694799"/>
            <a:ext cx="3171061" cy="2202149"/>
            <a:chOff x="320661" y="1694798"/>
            <a:chExt cx="3171061" cy="2202149"/>
          </a:xfrm>
        </p:grpSpPr>
        <p:pic>
          <p:nvPicPr>
            <p:cNvPr descr="Screen shot 2013-01-13 at 5.24.36 PM.png" id="392" name="Google Shape;39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25"/>
            <p:cNvSpPr txBox="1"/>
            <p:nvPr/>
          </p:nvSpPr>
          <p:spPr>
            <a:xfrm>
              <a:off x="320661" y="3312172"/>
              <a:ext cx="31710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800000"/>
                  </a:solidFill>
                  <a:latin typeface="Calibri"/>
                  <a:ea typeface="Calibri"/>
                  <a:cs typeface="Calibri"/>
                  <a:sym typeface="Calibri"/>
                </a:rPr>
                <a:t>Social media and networks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(all of us are generating data)</a:t>
              </a:r>
              <a:endParaRPr/>
            </a:p>
          </p:txBody>
        </p:sp>
      </p:grpSp>
      <p:grpSp>
        <p:nvGrpSpPr>
          <p:cNvPr id="394" name="Google Shape;394;p25"/>
          <p:cNvGrpSpPr/>
          <p:nvPr/>
        </p:nvGrpSpPr>
        <p:grpSpPr>
          <a:xfrm>
            <a:off x="4571431" y="1677257"/>
            <a:ext cx="3185356" cy="2266488"/>
            <a:chOff x="3047431" y="1677257"/>
            <a:chExt cx="3185356" cy="2266488"/>
          </a:xfrm>
        </p:grpSpPr>
        <p:pic>
          <p:nvPicPr>
            <p:cNvPr id="395" name="Google Shape;39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25"/>
            <p:cNvSpPr txBox="1"/>
            <p:nvPr/>
          </p:nvSpPr>
          <p:spPr>
            <a:xfrm>
              <a:off x="3289353" y="3358970"/>
              <a:ext cx="29434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800000"/>
                  </a:solidFill>
                  <a:latin typeface="Calibri"/>
                  <a:ea typeface="Calibri"/>
                  <a:cs typeface="Calibri"/>
                  <a:sym typeface="Calibri"/>
                </a:rPr>
                <a:t>Scientific instruments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(collecting all sorts of data) </a:t>
              </a:r>
              <a:endParaRPr/>
            </a:p>
          </p:txBody>
        </p:sp>
      </p:grpSp>
      <p:grpSp>
        <p:nvGrpSpPr>
          <p:cNvPr id="401" name="Google Shape;401;p25"/>
          <p:cNvGrpSpPr/>
          <p:nvPr/>
        </p:nvGrpSpPr>
        <p:grpSpPr>
          <a:xfrm>
            <a:off x="7639279" y="1765169"/>
            <a:ext cx="3366627" cy="1359827"/>
            <a:chOff x="6115278" y="1765168"/>
            <a:chExt cx="3366627" cy="1359827"/>
          </a:xfrm>
        </p:grpSpPr>
        <p:pic>
          <p:nvPicPr>
            <p:cNvPr id="402" name="Google Shape;402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25"/>
            <p:cNvSpPr txBox="1"/>
            <p:nvPr/>
          </p:nvSpPr>
          <p:spPr>
            <a:xfrm>
              <a:off x="6115278" y="2540220"/>
              <a:ext cx="336662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800000"/>
                  </a:solidFill>
                  <a:latin typeface="Calibri"/>
                  <a:ea typeface="Calibri"/>
                  <a:cs typeface="Calibri"/>
                  <a:sym typeface="Calibri"/>
                </a:rPr>
                <a:t>Mobile devices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(tracking all objects all the time)</a:t>
              </a:r>
              <a:endParaRPr/>
            </a:p>
          </p:txBody>
        </p:sp>
      </p:grpSp>
      <p:grpSp>
        <p:nvGrpSpPr>
          <p:cNvPr id="405" name="Google Shape;405;p25"/>
          <p:cNvGrpSpPr/>
          <p:nvPr/>
        </p:nvGrpSpPr>
        <p:grpSpPr>
          <a:xfrm>
            <a:off x="7383696" y="3469326"/>
            <a:ext cx="3161506" cy="1474374"/>
            <a:chOff x="5859696" y="3469326"/>
            <a:chExt cx="3161506" cy="1474374"/>
          </a:xfrm>
        </p:grpSpPr>
        <p:pic>
          <p:nvPicPr>
            <p:cNvPr id="406" name="Google Shape;406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25"/>
            <p:cNvSpPr txBox="1"/>
            <p:nvPr/>
          </p:nvSpPr>
          <p:spPr>
            <a:xfrm>
              <a:off x="5859696" y="4112703"/>
              <a:ext cx="31615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800000"/>
                  </a:solidFill>
                  <a:latin typeface="Calibri"/>
                  <a:ea typeface="Calibri"/>
                  <a:cs typeface="Calibri"/>
                  <a:sym typeface="Calibri"/>
                </a:rPr>
                <a:t>Sensor technology and networks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(measuring all kinds of data) </a:t>
              </a:r>
              <a:endParaRPr/>
            </a:p>
          </p:txBody>
        </p:sp>
      </p:grpSp>
      <p:sp>
        <p:nvSpPr>
          <p:cNvPr id="409" name="Google Shape;409;p25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410" name="Google Shape;410;p25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411" name="Google Shape;411;p25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The Model Has Changed…</a:t>
            </a:r>
            <a:endParaRPr/>
          </a:p>
        </p:txBody>
      </p:sp>
      <p:sp>
        <p:nvSpPr>
          <p:cNvPr id="417" name="Google Shape;417;p26"/>
          <p:cNvSpPr txBox="1"/>
          <p:nvPr>
            <p:ph idx="1" type="body"/>
          </p:nvPr>
        </p:nvSpPr>
        <p:spPr>
          <a:xfrm>
            <a:off x="2091765" y="1801237"/>
            <a:ext cx="8144480" cy="691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•"/>
            </a:pPr>
            <a:r>
              <a:rPr b="1" lang="en-US">
                <a:solidFill>
                  <a:srgbClr val="800000"/>
                </a:solidFill>
              </a:rPr>
              <a:t>The Model of Generating/Consuming Data has Changed</a:t>
            </a:r>
            <a:endParaRPr/>
          </a:p>
        </p:txBody>
      </p:sp>
      <p:pic>
        <p:nvPicPr>
          <p:cNvPr descr="Screen shot 2013-01-13 at 5.46.48 PM.png" id="418" name="Google Shape;4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052" y="3190161"/>
            <a:ext cx="996168" cy="92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960" y="3190161"/>
            <a:ext cx="889834" cy="8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6"/>
          <p:cNvSpPr txBox="1"/>
          <p:nvPr/>
        </p:nvSpPr>
        <p:spPr>
          <a:xfrm>
            <a:off x="1937461" y="2729902"/>
            <a:ext cx="91727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Old Model: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 companies are generating data, all others are consuming data </a:t>
            </a:r>
            <a:endParaRPr/>
          </a:p>
        </p:txBody>
      </p:sp>
      <p:pic>
        <p:nvPicPr>
          <p:cNvPr id="421" name="Google Shape;42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6832" y="3099234"/>
            <a:ext cx="1251853" cy="92956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6"/>
          <p:cNvSpPr/>
          <p:nvPr/>
        </p:nvSpPr>
        <p:spPr>
          <a:xfrm>
            <a:off x="4408299" y="3383003"/>
            <a:ext cx="1768562" cy="486678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3" name="Google Shape;423;p26"/>
          <p:cNvGrpSpPr/>
          <p:nvPr/>
        </p:nvGrpSpPr>
        <p:grpSpPr>
          <a:xfrm>
            <a:off x="1937461" y="4565868"/>
            <a:ext cx="7717177" cy="1381096"/>
            <a:chOff x="413460" y="4565868"/>
            <a:chExt cx="7717177" cy="1381096"/>
          </a:xfrm>
        </p:grpSpPr>
        <p:pic>
          <p:nvPicPr>
            <p:cNvPr descr="Screen shot 2013-01-13 at 5.50.25 PM.png" id="424" name="Google Shape;42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26"/>
            <p:cNvSpPr/>
            <p:nvPr/>
          </p:nvSpPr>
          <p:spPr>
            <a:xfrm>
              <a:off x="413460" y="4565868"/>
              <a:ext cx="77171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New Model: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 of us are generating data, and all of us are consuming data </a:t>
              </a: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7" name="Google Shape;42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p26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429" name="Google Shape;429;p26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430" name="Google Shape;430;p26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What’s driving Big Data</a:t>
            </a:r>
            <a:endParaRPr/>
          </a:p>
        </p:txBody>
      </p:sp>
      <p:pic>
        <p:nvPicPr>
          <p:cNvPr id="436" name="Google Shape;4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033" y="1945774"/>
            <a:ext cx="5170209" cy="3864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27"/>
          <p:cNvGrpSpPr/>
          <p:nvPr/>
        </p:nvGrpSpPr>
        <p:grpSpPr>
          <a:xfrm>
            <a:off x="3730987" y="4191950"/>
            <a:ext cx="7069658" cy="1200329"/>
            <a:chOff x="2206987" y="4191949"/>
            <a:chExt cx="7069658" cy="1200329"/>
          </a:xfrm>
        </p:grpSpPr>
        <p:cxnSp>
          <p:nvCxnSpPr>
            <p:cNvPr id="438" name="Google Shape;438;p27"/>
            <p:cNvCxnSpPr/>
            <p:nvPr/>
          </p:nvCxnSpPr>
          <p:spPr>
            <a:xfrm rot="10800000">
              <a:off x="2206987" y="4451385"/>
              <a:ext cx="3186864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439" name="Google Shape;439;p27"/>
            <p:cNvSpPr txBox="1"/>
            <p:nvPr/>
          </p:nvSpPr>
          <p:spPr>
            <a:xfrm>
              <a:off x="5393851" y="4191949"/>
              <a:ext cx="3882794" cy="1200329"/>
            </a:xfrm>
            <a:prstGeom prst="rect">
              <a:avLst/>
            </a:prstGeom>
            <a:solidFill>
              <a:srgbClr val="E5DFE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Ad-hoc querying and reporting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Data mining techniques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Structured data, typical sources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Small to mid-size datasets</a:t>
              </a:r>
              <a:endParaRPr/>
            </a:p>
          </p:txBody>
        </p:sp>
      </p:grpSp>
      <p:grpSp>
        <p:nvGrpSpPr>
          <p:cNvPr id="440" name="Google Shape;440;p27"/>
          <p:cNvGrpSpPr/>
          <p:nvPr/>
        </p:nvGrpSpPr>
        <p:grpSpPr>
          <a:xfrm>
            <a:off x="3558655" y="1960356"/>
            <a:ext cx="7079534" cy="1477328"/>
            <a:chOff x="2034655" y="1960356"/>
            <a:chExt cx="7079534" cy="1477328"/>
          </a:xfrm>
        </p:grpSpPr>
        <p:sp>
          <p:nvSpPr>
            <p:cNvPr id="441" name="Google Shape;441;p27"/>
            <p:cNvSpPr txBox="1"/>
            <p:nvPr/>
          </p:nvSpPr>
          <p:spPr>
            <a:xfrm>
              <a:off x="4508441" y="1960356"/>
              <a:ext cx="4605748" cy="1477328"/>
            </a:xfrm>
            <a:prstGeom prst="rect">
              <a:avLst/>
            </a:prstGeom>
            <a:solidFill>
              <a:srgbClr val="E5DFE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Optimizations and predictive analytics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Complex statistical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All types of data, and many sources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Very large datasets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More of a real-time </a:t>
              </a:r>
              <a:endParaRPr/>
            </a:p>
          </p:txBody>
        </p:sp>
        <p:cxnSp>
          <p:nvCxnSpPr>
            <p:cNvPr id="442" name="Google Shape;442;p27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443" name="Google Shape;443;p27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444" name="Google Shape;444;p27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dc127b4a8_1_7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2dc127b4a8_1_7"/>
          <p:cNvSpPr txBox="1"/>
          <p:nvPr>
            <p:ph idx="12" type="sldNum"/>
          </p:nvPr>
        </p:nvSpPr>
        <p:spPr>
          <a:xfrm>
            <a:off x="8737600" y="6477000"/>
            <a:ext cx="2844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g32dc127b4a8_1_7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8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Value of Big Data Analytics</a:t>
            </a:r>
            <a:endParaRPr/>
          </a:p>
        </p:txBody>
      </p:sp>
      <p:sp>
        <p:nvSpPr>
          <p:cNvPr id="451" name="Google Shape;451;p28"/>
          <p:cNvSpPr txBox="1"/>
          <p:nvPr>
            <p:ph idx="1" type="body"/>
          </p:nvPr>
        </p:nvSpPr>
        <p:spPr>
          <a:xfrm>
            <a:off x="1836931" y="1870673"/>
            <a:ext cx="4398184" cy="411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Big data is more real-time in nature than traditional DW applications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Traditional DW architectures (e.g. Exadata, Teradata) are not well-suited for big data apps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Shared nothing, massively parallel processing, and scale-out architectures are well-suited for big data apps</a:t>
            </a:r>
            <a:endParaRPr/>
          </a:p>
        </p:txBody>
      </p:sp>
      <p:pic>
        <p:nvPicPr>
          <p:cNvPr descr="Screen shot 2013-01-13 at 9.45.03 PM.png" id="452" name="Google Shape;4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4358" y="1802401"/>
            <a:ext cx="3851882" cy="28128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3" name="Google Shape;453;p28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454" name="Google Shape;454;p28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455" name="Google Shape;455;p28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 txBox="1"/>
          <p:nvPr>
            <p:ph type="title"/>
          </p:nvPr>
        </p:nvSpPr>
        <p:spPr>
          <a:xfrm>
            <a:off x="1524000" y="169661"/>
            <a:ext cx="8716530" cy="1446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Sectors Can Benefit?</a:t>
            </a:r>
            <a:endParaRPr/>
          </a:p>
        </p:txBody>
      </p:sp>
      <p:sp>
        <p:nvSpPr>
          <p:cNvPr id="461" name="Google Shape;461;p29"/>
          <p:cNvSpPr txBox="1"/>
          <p:nvPr>
            <p:ph idx="1" type="body"/>
          </p:nvPr>
        </p:nvSpPr>
        <p:spPr>
          <a:xfrm>
            <a:off x="1965683" y="1691012"/>
            <a:ext cx="8144480" cy="691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Businesses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Transportation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Science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Engineering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Governments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Energy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Healthcare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Education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</a:rPr>
              <a:t>Entertainment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62" name="Google Shape;462;p29"/>
          <p:cNvSpPr txBox="1"/>
          <p:nvPr>
            <p:ph idx="12" type="sldNum"/>
          </p:nvPr>
        </p:nvSpPr>
        <p:spPr>
          <a:xfrm>
            <a:off x="6296608" y="4288653"/>
            <a:ext cx="762000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29"/>
          <p:cNvSpPr txBox="1"/>
          <p:nvPr/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>
                <a:solidFill>
                  <a:srgbClr val="FE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000">
              <a:solidFill>
                <a:srgbClr val="FE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9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465" name="Google Shape;465;p29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466" name="Google Shape;466;p29"/>
          <p:cNvSpPr txBox="1"/>
          <p:nvPr/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/>
              <a:t>Challenges in Handling Big Data</a:t>
            </a:r>
            <a:endParaRPr/>
          </a:p>
        </p:txBody>
      </p:sp>
      <p:sp>
        <p:nvSpPr>
          <p:cNvPr id="472" name="Google Shape;472;p30"/>
          <p:cNvSpPr txBox="1"/>
          <p:nvPr>
            <p:ph idx="1" type="body"/>
          </p:nvPr>
        </p:nvSpPr>
        <p:spPr>
          <a:xfrm>
            <a:off x="2044288" y="4531379"/>
            <a:ext cx="7345363" cy="1652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•"/>
            </a:pPr>
            <a:r>
              <a:rPr b="1" lang="en-US">
                <a:solidFill>
                  <a:srgbClr val="800000"/>
                </a:solidFill>
              </a:rPr>
              <a:t>The Bottleneck is in technology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New architecture, algorithms, techniques are needed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•"/>
            </a:pPr>
            <a:r>
              <a:rPr b="1" lang="en-US">
                <a:solidFill>
                  <a:srgbClr val="800000"/>
                </a:solidFill>
              </a:rPr>
              <a:t>Also in technical skills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Experts in using the new technology and dealing with big data </a:t>
            </a:r>
            <a:endParaRPr/>
          </a:p>
        </p:txBody>
      </p:sp>
      <p:pic>
        <p:nvPicPr>
          <p:cNvPr id="473" name="Google Shape;4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3287" y="1792399"/>
            <a:ext cx="6803221" cy="25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0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475" name="Google Shape;475;p30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476" name="Google Shape;476;p30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Big Data Frameworks</a:t>
            </a:r>
            <a:endParaRPr/>
          </a:p>
        </p:txBody>
      </p:sp>
      <p:sp>
        <p:nvSpPr>
          <p:cNvPr id="482" name="Google Shape;482;p31"/>
          <p:cNvSpPr txBox="1"/>
          <p:nvPr>
            <p:ph idx="1" type="body"/>
          </p:nvPr>
        </p:nvSpPr>
        <p:spPr>
          <a:xfrm>
            <a:off x="540372" y="1577123"/>
            <a:ext cx="10067278" cy="4640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Apache Hadoop: </a:t>
            </a:r>
            <a:r>
              <a:rPr lang="en-US"/>
              <a:t>open source, scalable and fault-tolerant framework written in Java. processing framework that exclusively provides batch processing, and efficiently processes large volumes of data on a cluster of commodity hardware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Apache Storm:</a:t>
            </a:r>
            <a:r>
              <a:rPr lang="en-US"/>
              <a:t> stream processing framework that focuses on extremely low latency and is perhaps the best option for workloads that require near real-time processing. It can handle very large quantities of data and deliver results with less latency than other solutions.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Apache Spark:</a:t>
            </a:r>
            <a:r>
              <a:rPr lang="en-US"/>
              <a:t> general purpose and lightning-fast cluster</a:t>
            </a:r>
            <a:br>
              <a:rPr lang="en-US"/>
            </a:br>
            <a:r>
              <a:rPr lang="en-US"/>
              <a:t>computing system. It provides high-level APIs like Java,</a:t>
            </a:r>
            <a:br>
              <a:rPr lang="en-US"/>
            </a:br>
            <a:r>
              <a:rPr lang="en-US"/>
              <a:t>Scala, Python, and R, and is a tool for running Spark </a:t>
            </a:r>
            <a:br>
              <a:rPr lang="en-US"/>
            </a:br>
            <a:r>
              <a:rPr lang="en-US"/>
              <a:t>applications. It is 100 times faster than Big Data Hadoop</a:t>
            </a:r>
            <a:br>
              <a:rPr lang="en-US"/>
            </a:br>
            <a:r>
              <a:rPr lang="en-US"/>
              <a:t>and ten times faster than accessing data from the disk. </a:t>
            </a:r>
            <a:br>
              <a:rPr lang="en-US"/>
            </a:br>
            <a:r>
              <a:rPr lang="en-US"/>
              <a:t>It can be integrated with Hadoop and can process existing</a:t>
            </a:r>
            <a:br>
              <a:rPr lang="en-US"/>
            </a:br>
            <a:r>
              <a:rPr lang="en-US"/>
              <a:t>Hadoop HDFS data</a:t>
            </a:r>
            <a:endParaRPr/>
          </a:p>
        </p:txBody>
      </p:sp>
      <p:pic>
        <p:nvPicPr>
          <p:cNvPr descr="https://i0.wp.com/opensourceforu.com/wp-content/uploads/2018/01/Figure-1-Big-Data-frameworks-350x344.jpg?resize=350%2C344" id="483" name="Google Shape;4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400" y="4101868"/>
            <a:ext cx="2209800" cy="217191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1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485" name="Google Shape;485;p31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486" name="Google Shape;486;p31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descr="Image result for questions" id="492" name="Google Shape;4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7756" y="2095356"/>
            <a:ext cx="3560967" cy="266728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2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494" name="Google Shape;494;p32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495" name="Google Shape;495;p32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/>
          <p:nvPr>
            <p:ph type="title"/>
          </p:nvPr>
        </p:nvSpPr>
        <p:spPr>
          <a:xfrm>
            <a:off x="1705894" y="3810000"/>
            <a:ext cx="7886700" cy="6064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7200"/>
              <a:buFont typeface="Arial"/>
              <a:buNone/>
            </a:pPr>
            <a:r>
              <a:rPr lang="en-US" sz="7200"/>
              <a:t>Thank You ☺ </a:t>
            </a:r>
            <a:endParaRPr sz="7200"/>
          </a:p>
        </p:txBody>
      </p:sp>
      <p:sp>
        <p:nvSpPr>
          <p:cNvPr id="502" name="Google Shape;502;p33"/>
          <p:cNvSpPr/>
          <p:nvPr/>
        </p:nvSpPr>
        <p:spPr>
          <a:xfrm>
            <a:off x="1726676" y="762000"/>
            <a:ext cx="8484124" cy="2667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3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p33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505" name="Google Shape;505;p33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Contact Details</a:t>
            </a:r>
            <a:endParaRPr/>
          </a:p>
        </p:txBody>
      </p:sp>
      <p:sp>
        <p:nvSpPr>
          <p:cNvPr id="121" name="Google Shape;121;p2"/>
          <p:cNvSpPr txBox="1"/>
          <p:nvPr>
            <p:ph idx="1" type="body"/>
          </p:nvPr>
        </p:nvSpPr>
        <p:spPr>
          <a:xfrm>
            <a:off x="838200" y="1825625"/>
            <a:ext cx="10515600" cy="3854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•"/>
            </a:pPr>
            <a:r>
              <a:rPr b="1" lang="en-US" sz="20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Mr. </a:t>
            </a:r>
            <a:r>
              <a:rPr b="1" lang="en-US"/>
              <a:t>Muhammad Zulqarnain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, Lecturer, Computer Science department ,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Email: </a:t>
            </a:r>
            <a:r>
              <a:rPr lang="en-US" sz="200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muhammad.zulqarnain@nu.edu.pk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Office: Room (office no 15,Admin block)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Office Hours: 10:00 am – 1:00 pm Tuesday and Wednesday.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Char char="•"/>
            </a:pPr>
            <a:r>
              <a:rPr b="1" lang="en-US" sz="20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2 Classes of 1.5 hours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Course on google classroom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Class code: </a:t>
            </a:r>
            <a:r>
              <a:rPr b="0" i="0" lang="en-US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rzhscb6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2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124" name="Google Shape;124;p2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Marks Distribution(tentatively)</a:t>
            </a:r>
            <a:endParaRPr/>
          </a:p>
        </p:txBody>
      </p:sp>
      <p:graphicFrame>
        <p:nvGraphicFramePr>
          <p:cNvPr id="130" name="Google Shape;130;p3"/>
          <p:cNvGraphicFramePr/>
          <p:nvPr/>
        </p:nvGraphicFramePr>
        <p:xfrm>
          <a:off x="2438400" y="1676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{F5ACADA3-47CA-41CB-95DA-D376127524FE}</a:tableStyleId>
              </a:tblPr>
              <a:tblGrid>
                <a:gridCol w="2639975"/>
                <a:gridCol w="1494800"/>
                <a:gridCol w="2871375"/>
              </a:tblGrid>
              <a:tr h="443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Assessment Item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Number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Weight (%)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47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Quizzes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T="0" marB="0" marR="68575" marL="68575"/>
                </a:tc>
              </a:tr>
              <a:tr h="47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Assignments/HWs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/>
                    </a:p>
                  </a:txBody>
                  <a:tcPr marT="0" marB="0" marR="68575" marL="68575"/>
                </a:tc>
              </a:tr>
              <a:tr h="47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a:txBody>
                  <a:tcPr marT="0" marB="0" marR="68575" marL="68575"/>
                </a:tc>
              </a:tr>
              <a:tr h="47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 participation 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T="0" marB="0" marR="68575" marL="68575"/>
                </a:tc>
              </a:tr>
              <a:tr h="47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r>
                        <a:rPr baseline="30000" lang="en-US" sz="1600" u="none" cap="none" strike="noStrike"/>
                        <a:t>st</a:t>
                      </a:r>
                      <a:r>
                        <a:rPr lang="en-US" sz="1600" u="none" cap="none" strike="noStrike"/>
                        <a:t> Sessional Exam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12.5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511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2</a:t>
                      </a:r>
                      <a:r>
                        <a:rPr baseline="30000" lang="en-US" sz="1600" u="none" cap="none" strike="noStrike"/>
                        <a:t>nd</a:t>
                      </a:r>
                      <a:r>
                        <a:rPr lang="en-US" sz="1600" u="none" cap="none" strike="noStrike"/>
                        <a:t> Sessional Exam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12.5</a:t>
                      </a:r>
                      <a:endParaRPr/>
                    </a:p>
                  </a:txBody>
                  <a:tcPr marT="0" marB="0" marR="68575" marL="68575"/>
                </a:tc>
              </a:tr>
              <a:tr h="474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Final Exam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40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131" name="Google Shape;131;p3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132" name="Google Shape;132;p3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133" name="Google Shape;133;p3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Instructor Intro</a:t>
            </a:r>
            <a:endParaRPr/>
          </a:p>
        </p:txBody>
      </p:sp>
      <p:sp>
        <p:nvSpPr>
          <p:cNvPr id="139" name="Google Shape;139;p4"/>
          <p:cNvSpPr txBox="1"/>
          <p:nvPr>
            <p:ph idx="1" type="body"/>
          </p:nvPr>
        </p:nvSpPr>
        <p:spPr>
          <a:xfrm>
            <a:off x="1325085" y="1086874"/>
            <a:ext cx="9602789" cy="3642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Lecturer at FAST-NU (since </a:t>
            </a:r>
            <a:r>
              <a:rPr lang="en-US" sz="1800">
                <a:solidFill>
                  <a:srgbClr val="3F3F3F"/>
                </a:solidFill>
              </a:rPr>
              <a:t>J</a:t>
            </a:r>
            <a:r>
              <a:rPr b="0" i="0" lang="en-US" sz="18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 2025–).</a:t>
            </a:r>
            <a:endParaRPr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Lecturer at  </a:t>
            </a:r>
            <a:r>
              <a:rPr lang="en-US" sz="1800">
                <a:solidFill>
                  <a:srgbClr val="3F3F3F"/>
                </a:solidFill>
              </a:rPr>
              <a:t>C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UST Islamabad   (</a:t>
            </a:r>
            <a:r>
              <a:rPr lang="en-US" sz="1800">
                <a:solidFill>
                  <a:srgbClr val="3F3F3F"/>
                </a:solidFill>
              </a:rPr>
              <a:t>F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eb 2024– Dec 2024).</a:t>
            </a:r>
            <a:endParaRPr b="0" i="0" sz="1800" u="none" strike="noStrike">
              <a:solidFill>
                <a:srgbClr val="A5301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Research Assistant at KDD lab FAST-NU (June 2022- July 2023).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MS Data Science  FAST </a:t>
            </a:r>
            <a:r>
              <a:rPr lang="en-US" sz="1800">
                <a:solidFill>
                  <a:srgbClr val="3F3F3F"/>
                </a:solidFill>
              </a:rPr>
              <a:t>I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slamabad(Sept 2020-June 2023).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BS Computer  Engineering  Comsats Islamabad(Sept 2015-Jan 2020)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Research Interests: Data </a:t>
            </a:r>
            <a:r>
              <a:rPr lang="en-US" sz="1800">
                <a:solidFill>
                  <a:srgbClr val="3F3F3F"/>
                </a:solidFill>
              </a:rPr>
              <a:t>Science, Social</a:t>
            </a:r>
            <a:r>
              <a:rPr b="0" i="0" lang="en-US" sz="18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Networking Analysis, </a:t>
            </a:r>
            <a:r>
              <a:rPr lang="en-US" sz="1800">
                <a:solidFill>
                  <a:srgbClr val="3F3F3F"/>
                </a:solidFill>
              </a:rPr>
              <a:t>M</a:t>
            </a:r>
            <a:r>
              <a:rPr b="0" i="0" lang="en-US" sz="18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achine </a:t>
            </a:r>
            <a:r>
              <a:rPr lang="en-US" sz="1800">
                <a:solidFill>
                  <a:srgbClr val="3F3F3F"/>
                </a:solidFill>
              </a:rPr>
              <a:t>L</a:t>
            </a:r>
            <a:r>
              <a:rPr b="0" i="0" lang="en-US" sz="18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earning, Deep Learning , computer vision.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 u="none" strike="noStrike">
              <a:solidFill>
                <a:srgbClr val="A5301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0" name="Google Shape;140;p4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141" name="Google Shape;141;p4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142" name="Google Shape;142;p4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Data:</a:t>
            </a:r>
            <a:br>
              <a:rPr lang="en-US"/>
            </a:br>
            <a:r>
              <a:rPr lang="en-US"/>
              <a:t>Any thing which is not necessarily meaningful to human being.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Raw facts/unprocessed information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number 10 15 22 are data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Some one can think these are the lengths other may these are room numbers 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Similarly 1.5 ,2.5 ,3.5 </a:t>
            </a:r>
            <a:r>
              <a:rPr lang="en-US">
                <a:solidFill>
                  <a:srgbClr val="FF0000"/>
                </a:solidFill>
              </a:rPr>
              <a:t>may </a:t>
            </a:r>
            <a:r>
              <a:rPr lang="en-US"/>
              <a:t>represent mass of iron rods.</a:t>
            </a:r>
            <a:endParaRPr/>
          </a:p>
        </p:txBody>
      </p:sp>
      <p:sp>
        <p:nvSpPr>
          <p:cNvPr id="148" name="Google Shape;148;p5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149" name="Google Shape;149;p5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   Muhammad Zulqarnain</a:t>
            </a:r>
            <a:endParaRPr/>
          </a:p>
        </p:txBody>
      </p:sp>
      <p:sp>
        <p:nvSpPr>
          <p:cNvPr id="150" name="Google Shape;150;p5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5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Data information knowledge wisdom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Information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Data processed to reveal its meaning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Information is meaningful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 today’s world accurate relevant and truly information is key to good decision making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Information Temperature (°C)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Data 10, 20, 30, 33,40</a:t>
            </a:r>
            <a:endParaRPr/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159" name="Google Shape;159;p6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Muhammad Zulqarnain</a:t>
            </a:r>
            <a:endParaRPr/>
          </a:p>
        </p:txBody>
      </p:sp>
      <p:sp>
        <p:nvSpPr>
          <p:cNvPr id="160" name="Google Shape;160;p6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6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2981" y="3800836"/>
            <a:ext cx="530941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1675367"/>
            <a:ext cx="6354221" cy="446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>
            <p:ph idx="10" type="dt"/>
          </p:nvPr>
        </p:nvSpPr>
        <p:spPr>
          <a:xfrm>
            <a:off x="609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1/22/2025</a:t>
            </a:r>
            <a:endParaRPr/>
          </a:p>
        </p:txBody>
      </p:sp>
      <p:sp>
        <p:nvSpPr>
          <p:cNvPr id="169" name="Google Shape;169;p7"/>
          <p:cNvSpPr txBox="1"/>
          <p:nvPr>
            <p:ph idx="11" type="ftr"/>
          </p:nvPr>
        </p:nvSpPr>
        <p:spPr>
          <a:xfrm>
            <a:off x="4165600" y="64770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Muhammad Zulqarnain</a:t>
            </a:r>
            <a:endParaRPr/>
          </a:p>
        </p:txBody>
      </p:sp>
      <p:sp>
        <p:nvSpPr>
          <p:cNvPr id="170" name="Google Shape;170;p7"/>
          <p:cNvSpPr txBox="1"/>
          <p:nvPr>
            <p:ph idx="12" type="sldNum"/>
          </p:nvPr>
        </p:nvSpPr>
        <p:spPr>
          <a:xfrm>
            <a:off x="8737600" y="6477000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7"/>
          <p:cNvSpPr txBox="1"/>
          <p:nvPr>
            <p:ph type="title"/>
          </p:nvPr>
        </p:nvSpPr>
        <p:spPr>
          <a:xfrm>
            <a:off x="609600" y="609601"/>
            <a:ext cx="1097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n-US"/>
              <a:t>What is data Science 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381000" y="1684603"/>
            <a:ext cx="4850275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much data you produce in a day?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information is hidden in the data.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that data is going?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own that data?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AKHTAR JAMIL</dc:creator>
</cp:coreProperties>
</file>